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Gelasio" panose="020B0604020202020204" charset="0"/>
      <p:regular r:id="rId9"/>
    </p:embeddedFont>
    <p:embeddedFont>
      <p:font typeface="Lato" panose="020F0502020204030203" pitchFamily="3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10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 Pooja" userId="05d4884a3ca6a978" providerId="LiveId" clId="{786C9D9E-CAE8-4C1D-8E07-F787DAD80D0F}"/>
    <pc:docChg chg="modSld">
      <pc:chgData name="P Pooja" userId="05d4884a3ca6a978" providerId="LiveId" clId="{786C9D9E-CAE8-4C1D-8E07-F787DAD80D0F}" dt="2025-09-28T12:06:10.432" v="7" actId="1076"/>
      <pc:docMkLst>
        <pc:docMk/>
      </pc:docMkLst>
      <pc:sldChg chg="addSp modSp mod">
        <pc:chgData name="P Pooja" userId="05d4884a3ca6a978" providerId="LiveId" clId="{786C9D9E-CAE8-4C1D-8E07-F787DAD80D0F}" dt="2025-09-28T12:06:10.432" v="7" actId="1076"/>
        <pc:sldMkLst>
          <pc:docMk/>
          <pc:sldMk cId="0" sldId="256"/>
        </pc:sldMkLst>
        <pc:picChg chg="add mod">
          <ac:chgData name="P Pooja" userId="05d4884a3ca6a978" providerId="LiveId" clId="{786C9D9E-CAE8-4C1D-8E07-F787DAD80D0F}" dt="2025-09-28T12:06:10.432" v="7" actId="1076"/>
          <ac:picMkLst>
            <pc:docMk/>
            <pc:sldMk cId="0" sldId="256"/>
            <ac:picMk id="6" creationId="{5C5EDE99-9F53-753E-98A9-5D42256804F9}"/>
          </ac:picMkLst>
        </pc:picChg>
      </pc:sldChg>
      <pc:sldChg chg="addSp modSp mod">
        <pc:chgData name="P Pooja" userId="05d4884a3ca6a978" providerId="LiveId" clId="{786C9D9E-CAE8-4C1D-8E07-F787DAD80D0F}" dt="2025-09-28T12:05:56.811" v="5" actId="1076"/>
        <pc:sldMkLst>
          <pc:docMk/>
          <pc:sldMk cId="0" sldId="259"/>
        </pc:sldMkLst>
        <pc:picChg chg="add mod">
          <ac:chgData name="P Pooja" userId="05d4884a3ca6a978" providerId="LiveId" clId="{786C9D9E-CAE8-4C1D-8E07-F787DAD80D0F}" dt="2025-09-28T12:05:56.811" v="5" actId="1076"/>
          <ac:picMkLst>
            <pc:docMk/>
            <pc:sldMk cId="0" sldId="259"/>
            <ac:picMk id="25" creationId="{07D50983-0587-5242-3BF4-85F37ABAD2CE}"/>
          </ac:picMkLst>
        </pc:picChg>
      </pc:sldChg>
      <pc:sldChg chg="addSp modSp mod">
        <pc:chgData name="P Pooja" userId="05d4884a3ca6a978" providerId="LiveId" clId="{786C9D9E-CAE8-4C1D-8E07-F787DAD80D0F}" dt="2025-09-28T12:05:46.229" v="3" actId="1076"/>
        <pc:sldMkLst>
          <pc:docMk/>
          <pc:sldMk cId="0" sldId="260"/>
        </pc:sldMkLst>
        <pc:picChg chg="add mod">
          <ac:chgData name="P Pooja" userId="05d4884a3ca6a978" providerId="LiveId" clId="{786C9D9E-CAE8-4C1D-8E07-F787DAD80D0F}" dt="2025-09-28T12:05:46.229" v="3" actId="1076"/>
          <ac:picMkLst>
            <pc:docMk/>
            <pc:sldMk cId="0" sldId="260"/>
            <ac:picMk id="14" creationId="{870C7B2D-8DB5-5199-A60D-60EE45D9E3DC}"/>
          </ac:picMkLst>
        </pc:picChg>
      </pc:sldChg>
      <pc:sldChg chg="addSp modSp mod">
        <pc:chgData name="P Pooja" userId="05d4884a3ca6a978" providerId="LiveId" clId="{786C9D9E-CAE8-4C1D-8E07-F787DAD80D0F}" dt="2025-09-28T12:05:27.166" v="1" actId="1076"/>
        <pc:sldMkLst>
          <pc:docMk/>
          <pc:sldMk cId="0" sldId="261"/>
        </pc:sldMkLst>
        <pc:picChg chg="add mod">
          <ac:chgData name="P Pooja" userId="05d4884a3ca6a978" providerId="LiveId" clId="{786C9D9E-CAE8-4C1D-8E07-F787DAD80D0F}" dt="2025-09-28T12:05:27.166" v="1" actId="1076"/>
          <ac:picMkLst>
            <pc:docMk/>
            <pc:sldMk cId="0" sldId="261"/>
            <ac:picMk id="31" creationId="{7ACBCC3F-6FD4-B2CC-4F91-B025B02C3CC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6560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64525"/>
            <a:ext cx="56784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Employee App Catalog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134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comprehensive product management case study exploring how we designed an enterprise solution to combat Shadow IT, reduce repetitive access requests, and eliminate inefficient workarounds through strategic app discovery and governance.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5EDE99-9F53-753E-98A9-5D42256804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0652" y="7753285"/>
            <a:ext cx="3543795" cy="4667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98076"/>
            <a:ext cx="5349359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Competitive Research Insights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793790" y="1532334"/>
            <a:ext cx="7556421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analysis of enterprise app stores, internal catalogs, consumer platforms, and IT service portals revealed four critical design principles that shaped our approach.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793790" y="2219087"/>
            <a:ext cx="7556421" cy="1184077"/>
          </a:xfrm>
          <a:prstGeom prst="roundRect">
            <a:avLst>
              <a:gd name="adj" fmla="val 563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60120" y="2385417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Explicit Access Status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60120" y="2728674"/>
            <a:ext cx="7223760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Status indicators (Installed/Request Access/Pending) must be the most prominent visual element to reduce repeated IT inquiries and provide instant clarity.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793790" y="3561874"/>
            <a:ext cx="7556421" cy="1184077"/>
          </a:xfrm>
          <a:prstGeom prst="roundRect">
            <a:avLst>
              <a:gd name="adj" fmla="val 563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60120" y="3728204"/>
            <a:ext cx="2273260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Functional Categorization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960120" y="4071461"/>
            <a:ext cx="7223760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Primary search and filtering organized by Business Function rather than department structure to solve actual business needs effectively.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793790" y="4904661"/>
            <a:ext cx="7556421" cy="1184077"/>
          </a:xfrm>
          <a:prstGeom prst="roundRect">
            <a:avLst>
              <a:gd name="adj" fmla="val 563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60120" y="5070991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Internal Social Proof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960120" y="5414248"/>
            <a:ext cx="7223760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Replace external ratings with Internal Usage Metrics like "Used by 1,200 Colleagues" to build enterprise trust and confidence.</a:t>
            </a:r>
            <a:endParaRPr lang="en-US" sz="1250" dirty="0"/>
          </a:p>
        </p:txBody>
      </p:sp>
      <p:sp>
        <p:nvSpPr>
          <p:cNvPr id="14" name="Shape 11"/>
          <p:cNvSpPr/>
          <p:nvPr/>
        </p:nvSpPr>
        <p:spPr>
          <a:xfrm>
            <a:off x="793790" y="6247448"/>
            <a:ext cx="7556421" cy="1184077"/>
          </a:xfrm>
          <a:prstGeom prst="roundRect">
            <a:avLst>
              <a:gd name="adj" fmla="val 563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60120" y="6413778"/>
            <a:ext cx="348650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Consumer UX + Enterprise Governance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960120" y="6757035"/>
            <a:ext cx="7223760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Deliver simple, visual, consumer-grade browsing while integrating strict approval workflows at the point of request.</a:t>
            </a:r>
            <a:endParaRPr lang="en-US" sz="12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86038"/>
            <a:ext cx="6282571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Core Feature Specification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93790" y="1682591"/>
            <a:ext cx="75564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design balances intuitive discovery with enterprise governance, creating a seamless experience from browsing to approval.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93790" y="2829997"/>
            <a:ext cx="350067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 Discovery &amp; Information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93790" y="3381970"/>
            <a:ext cx="35153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Persistent, predictive search functionality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93790" y="4146947"/>
            <a:ext cx="35153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Navigation by Function, Department, Trending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93790" y="4911923"/>
            <a:ext cx="35153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Detailed app pages with IT owner contact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93790" y="5676900"/>
            <a:ext cx="35153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Internal usage statistics for trust building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93790" y="6441877"/>
            <a:ext cx="35153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Clear access requirements and approval chains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4842510" y="2829997"/>
            <a:ext cx="3515320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Access Management &amp; Dashboard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4842510" y="3718560"/>
            <a:ext cx="35153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Dynamic status badges on every app card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4842510" y="4483537"/>
            <a:ext cx="35153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Personal "My Apps" launchpad section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4842510" y="5248513"/>
            <a:ext cx="35153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Pending requests tracker with visibility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4842510" y="6013490"/>
            <a:ext cx="35153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Off-ramp tool for app removal requests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4842510" y="6778466"/>
            <a:ext cx="35153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Role-based filtering and recommendations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09149"/>
            <a:ext cx="4332923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 Experience Scenarios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6280190" y="1491020"/>
            <a:ext cx="7556421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Three critical user journeys that validate our design approach and ensure comprehensive coverage of enterprise needs.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6280190" y="2128361"/>
            <a:ext cx="147399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150" dirty="0"/>
          </a:p>
        </p:txBody>
      </p:sp>
      <p:sp>
        <p:nvSpPr>
          <p:cNvPr id="6" name="Shape 3"/>
          <p:cNvSpPr/>
          <p:nvPr/>
        </p:nvSpPr>
        <p:spPr>
          <a:xfrm>
            <a:off x="6280190" y="2363510"/>
            <a:ext cx="3704511" cy="1524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7" name="Text 4"/>
          <p:cNvSpPr/>
          <p:nvPr/>
        </p:nvSpPr>
        <p:spPr>
          <a:xfrm>
            <a:off x="6280190" y="2467689"/>
            <a:ext cx="2242542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New Employee Onboarding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280190" y="2786420"/>
            <a:ext cx="3704511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Role-based welcome with onboarding guide, department filters, and immediate access to pre-provisioned applications for their specific role and responsibilities.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10132100" y="2128361"/>
            <a:ext cx="147399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150" dirty="0"/>
          </a:p>
        </p:txBody>
      </p:sp>
      <p:sp>
        <p:nvSpPr>
          <p:cNvPr id="10" name="Shape 7"/>
          <p:cNvSpPr/>
          <p:nvPr/>
        </p:nvSpPr>
        <p:spPr>
          <a:xfrm>
            <a:off x="10132100" y="2363510"/>
            <a:ext cx="3704511" cy="1524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1" name="Text 8"/>
          <p:cNvSpPr/>
          <p:nvPr/>
        </p:nvSpPr>
        <p:spPr>
          <a:xfrm>
            <a:off x="10132100" y="2467689"/>
            <a:ext cx="2350056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Existing User Tool Discovery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10132100" y="2786420"/>
            <a:ext cx="3704511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Problem-solving journey using search bar, functional filters, internal usage comparison, and streamlined 3-step request flow with full approval visibility.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6280190" y="3751540"/>
            <a:ext cx="147399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150" dirty="0"/>
          </a:p>
        </p:txBody>
      </p:sp>
      <p:sp>
        <p:nvSpPr>
          <p:cNvPr id="14" name="Shape 11"/>
          <p:cNvSpPr/>
          <p:nvPr/>
        </p:nvSpPr>
        <p:spPr>
          <a:xfrm>
            <a:off x="6280190" y="3986689"/>
            <a:ext cx="7556421" cy="1524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5" name="Text 12"/>
          <p:cNvSpPr/>
          <p:nvPr/>
        </p:nvSpPr>
        <p:spPr>
          <a:xfrm>
            <a:off x="6280190" y="4090868"/>
            <a:ext cx="1882497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Department Transition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280190" y="4409599"/>
            <a:ext cx="7556421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Role update workflow showing pending removal status for old apps while enabling bulk access requests for new role-based application requirements.</a:t>
            </a:r>
            <a:endParaRPr lang="en-US" sz="115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971" y="5157430"/>
            <a:ext cx="3812858" cy="2262902"/>
          </a:xfrm>
          <a:prstGeom prst="rect">
            <a:avLst/>
          </a:prstGeom>
        </p:spPr>
      </p:pic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4944" y="5710521"/>
            <a:ext cx="324579" cy="324579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0805764" y="6804151"/>
            <a:ext cx="947772" cy="3651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Approval Chain</a:t>
            </a:r>
            <a:endParaRPr lang="en-US" sz="1350" dirty="0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06679" y="5711130"/>
            <a:ext cx="324579" cy="32458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611311" y="6895439"/>
            <a:ext cx="947773" cy="182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License Select</a:t>
            </a:r>
            <a:endParaRPr lang="en-US" sz="1350" dirty="0"/>
          </a:p>
        </p:txBody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12226" y="5711130"/>
            <a:ext cx="324579" cy="324580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8397384" y="6895439"/>
            <a:ext cx="947772" cy="182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Justification</a:t>
            </a:r>
            <a:endParaRPr lang="en-US" sz="135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7D50983-0587-5242-3BF4-85F37ABAD2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10652" y="7681821"/>
            <a:ext cx="3543795" cy="4667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13535"/>
            <a:ext cx="69839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Success Metrics Framework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7594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Comprehensive measurement approach covering adoption rates, business impact, and discovery efficiency to track our solution's effectiveness.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56898"/>
            <a:ext cx="680442" cy="6804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57720" y="39482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 Adoption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757720" y="4438650"/>
            <a:ext cx="319468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Catalog engagement rate measuring active employees who browse monthly, plus "My Apps" launch share tracking our success as the primary access point.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756898"/>
            <a:ext cx="680442" cy="68044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199823" y="39482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Impact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199823" y="4438650"/>
            <a:ext cx="319468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IT request deflection rate quantifying reduced support tickets, and Shadow IT reduction measuring success in routing discovery through approved channels.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756898"/>
            <a:ext cx="680442" cy="68044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641925" y="3948232"/>
            <a:ext cx="31197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 Discovery Efficiency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641925" y="4438650"/>
            <a:ext cx="319468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Search-to-request conversion rate measuring the effectiveness of our search functionality and information display architecture.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70C7B2D-8DB5-5199-A60D-60EE45D9E3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82077" y="7691405"/>
            <a:ext cx="3543795" cy="4667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7539"/>
            <a:ext cx="6314599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Performance Indicators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2313742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Detailed metrics calculations that provide actionable insights into catalog performance and organizational impact.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93790" y="2870002"/>
            <a:ext cx="13042821" cy="3535680"/>
          </a:xfrm>
          <a:prstGeom prst="roundRect">
            <a:avLst>
              <a:gd name="adj" fmla="val 242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2877622"/>
            <a:ext cx="13027581" cy="5867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05602" y="3007638"/>
            <a:ext cx="2844879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Category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266248" y="3007638"/>
            <a:ext cx="41438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Metric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825865" y="3007638"/>
            <a:ext cx="4799052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Calculation Method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01410" y="3464362"/>
            <a:ext cx="13027581" cy="5867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05602" y="3594378"/>
            <a:ext cx="2844879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 Adoption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266248" y="3594378"/>
            <a:ext cx="41438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Catalog Engagement Rate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825865" y="3594378"/>
            <a:ext cx="4799052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Monthly active browsers ÷ Total employees × 100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01410" y="4051102"/>
            <a:ext cx="13027581" cy="5867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05602" y="4181118"/>
            <a:ext cx="2844879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 Adoption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266248" y="4181118"/>
            <a:ext cx="41438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"My Apps" Launch Share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825865" y="4181118"/>
            <a:ext cx="4799052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Direct launches from catalog ÷ Total app launches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01410" y="4637842"/>
            <a:ext cx="13027581" cy="5867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05602" y="4767858"/>
            <a:ext cx="2844879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Business Impact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266248" y="4767858"/>
            <a:ext cx="41438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IT Request Deflection Rate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825865" y="4767858"/>
            <a:ext cx="4799052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Catalog requests ÷ Total IT access tickets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01410" y="5224582"/>
            <a:ext cx="13027581" cy="5867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005602" y="5354598"/>
            <a:ext cx="2844879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Business Impact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266248" y="5354598"/>
            <a:ext cx="41438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Shadow IT Reduction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825865" y="5354598"/>
            <a:ext cx="4799052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New catalog apps ÷ New unmanaged apps discovered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01410" y="5811322"/>
            <a:ext cx="13027581" cy="5867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005602" y="5941338"/>
            <a:ext cx="2844879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App Discovery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266248" y="5941338"/>
            <a:ext cx="414385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Search-to-Request Conversion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825865" y="5941338"/>
            <a:ext cx="4799052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Approved requests from search ÷ Search detail views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93790" y="6635234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These metrics enable continuous optimization of our app catalog solution, ensuring it delivers measurable value to both users and IT operations.</a:t>
            </a:r>
            <a:endParaRPr lang="en-US" sz="16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CBCC3F-6FD4-B2CC-4F91-B025B02C3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6605" y="7737212"/>
            <a:ext cx="3543795" cy="4667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566</Words>
  <Application>Microsoft Office PowerPoint</Application>
  <PresentationFormat>Custom</PresentationFormat>
  <Paragraphs>75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Gelasio Light</vt:lpstr>
      <vt:lpstr>Gelasio</vt:lpstr>
      <vt:lpstr>Arial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 Pooja</cp:lastModifiedBy>
  <cp:revision>1</cp:revision>
  <dcterms:created xsi:type="dcterms:W3CDTF">2025-09-28T12:03:37Z</dcterms:created>
  <dcterms:modified xsi:type="dcterms:W3CDTF">2025-09-28T12:06:19Z</dcterms:modified>
</cp:coreProperties>
</file>